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4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7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1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0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4927-668D-4EEE-8AA3-7E40C54175A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DD8A-6744-4466-BE88-51F7F89B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9588"/>
            <a:ext cx="9144000" cy="337549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The Principle of Taking into Account Disagreement in Maliki Jurisprudence</a:t>
            </a:r>
            <a:br>
              <a:rPr lang="en-US" b="1" dirty="0" smtClean="0">
                <a:effectLst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741" y="3655826"/>
            <a:ext cx="9144000" cy="1655762"/>
          </a:xfrm>
        </p:spPr>
        <p:txBody>
          <a:bodyPr/>
          <a:lstStyle/>
          <a:p>
            <a:r>
              <a:rPr lang="en-US" dirty="0" smtClean="0">
                <a:effectLst/>
              </a:rPr>
              <a:t>Understanding Its Definition, Application, and Significance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6383"/>
            <a:ext cx="2564424" cy="250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24" y="4236383"/>
            <a:ext cx="2564424" cy="2500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8" y="4236383"/>
            <a:ext cx="2564424" cy="25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24" y="169432"/>
            <a:ext cx="6430453" cy="6269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904" y="710006"/>
            <a:ext cx="106345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Definition of Taking into Account Disagreement: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Linguistic Definition</a:t>
            </a:r>
            <a:r>
              <a:rPr lang="en-US" dirty="0" smtClean="0"/>
              <a:t>: From Arabic "</a:t>
            </a:r>
            <a:r>
              <a:rPr lang="en-US" dirty="0" err="1" smtClean="0"/>
              <a:t>ra'i</a:t>
            </a:r>
            <a:r>
              <a:rPr lang="en-US" dirty="0" smtClean="0"/>
              <a:t>" (to observe/consider) and "</a:t>
            </a:r>
            <a:r>
              <a:rPr lang="en-US" dirty="0" err="1" smtClean="0"/>
              <a:t>khilaf</a:t>
            </a:r>
            <a:r>
              <a:rPr lang="en-US" dirty="0" smtClean="0"/>
              <a:t>" (disagreement), meaning to notice and weigh opposing scholarly opinions.</a:t>
            </a:r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Technical Definition</a:t>
            </a:r>
            <a:r>
              <a:rPr lang="en-US" dirty="0" smtClean="0"/>
              <a:t>: A </a:t>
            </a:r>
            <a:r>
              <a:rPr lang="en-US" dirty="0" err="1" smtClean="0"/>
              <a:t>mujtahid</a:t>
            </a:r>
            <a:r>
              <a:rPr lang="en-US" dirty="0" smtClean="0"/>
              <a:t> reconsiders a ruling post-action, factoring in the opponent’s evidence to address consequences and achieve </a:t>
            </a:r>
            <a:r>
              <a:rPr lang="en-US" dirty="0" err="1" smtClean="0"/>
              <a:t>Shari’ah</a:t>
            </a:r>
            <a:r>
              <a:rPr lang="en-US" dirty="0" smtClean="0"/>
              <a:t> objectives 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Maliki emphasis: Applied before and after an event, especially post-occurrence, to mitigate harm.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6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24" y="169432"/>
            <a:ext cx="6430453" cy="6269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565" y="349623"/>
            <a:ext cx="106904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1. </a:t>
            </a:r>
            <a:r>
              <a:rPr lang="en-US" sz="2400" b="1" dirty="0"/>
              <a:t>Intellectual </a:t>
            </a:r>
            <a:r>
              <a:rPr lang="en-US" sz="2400" b="1" dirty="0" smtClean="0"/>
              <a:t>Richness due to disagreement </a:t>
            </a:r>
            <a:r>
              <a:rPr lang="en-US" sz="2400" b="1" dirty="0"/>
              <a:t>and Legal Flexibility</a:t>
            </a:r>
            <a:endParaRPr lang="en-US" sz="2400" dirty="0"/>
          </a:p>
          <a:p>
            <a:r>
              <a:rPr lang="en-US" b="1" dirty="0"/>
              <a:t>Diverse Interpretations</a:t>
            </a:r>
            <a:r>
              <a:rPr lang="en-US" dirty="0"/>
              <a:t>: Differences arise from varying interpretations of </a:t>
            </a:r>
            <a:r>
              <a:rPr lang="en-US" dirty="0" err="1"/>
              <a:t>Quranic</a:t>
            </a:r>
            <a:r>
              <a:rPr lang="en-US" dirty="0"/>
              <a:t> texts (e.g., ambiguous vs. clear verses) and Hadiths (varying authenticity and contextual understanding). This diversity enriches Islamic jurisprudence (</a:t>
            </a:r>
            <a:r>
              <a:rPr lang="en-US" dirty="0" err="1"/>
              <a:t>fiqh</a:t>
            </a:r>
            <a:r>
              <a:rPr lang="en-US" dirty="0"/>
              <a:t>).</a:t>
            </a:r>
          </a:p>
          <a:p>
            <a:r>
              <a:rPr lang="en-US" b="1" dirty="0"/>
              <a:t>Methodological Pluralism</a:t>
            </a:r>
            <a:r>
              <a:rPr lang="en-US" dirty="0"/>
              <a:t>: Scholars from different schools (</a:t>
            </a:r>
            <a:r>
              <a:rPr lang="en-US" dirty="0" err="1"/>
              <a:t>madhhabs</a:t>
            </a:r>
            <a:r>
              <a:rPr lang="en-US" dirty="0"/>
              <a:t>) employ distinct methodologies (</a:t>
            </a:r>
            <a:r>
              <a:rPr lang="en-US" dirty="0" err="1"/>
              <a:t>usul</a:t>
            </a:r>
            <a:r>
              <a:rPr lang="en-US" dirty="0"/>
              <a:t> al-</a:t>
            </a:r>
            <a:r>
              <a:rPr lang="en-US" dirty="0" err="1"/>
              <a:t>fiqh</a:t>
            </a:r>
            <a:r>
              <a:rPr lang="en-US" dirty="0"/>
              <a:t>), such as </a:t>
            </a:r>
            <a:r>
              <a:rPr lang="en-US" dirty="0" err="1"/>
              <a:t>qiyas</a:t>
            </a:r>
            <a:r>
              <a:rPr lang="en-US" dirty="0"/>
              <a:t> (analogy), </a:t>
            </a:r>
            <a:r>
              <a:rPr lang="en-US" dirty="0" err="1"/>
              <a:t>istihsan</a:t>
            </a:r>
            <a:r>
              <a:rPr lang="en-US" dirty="0"/>
              <a:t> (juristic preference), or </a:t>
            </a:r>
            <a:r>
              <a:rPr lang="en-US" dirty="0" err="1"/>
              <a:t>maslaha</a:t>
            </a:r>
            <a:r>
              <a:rPr lang="en-US" dirty="0"/>
              <a:t> (public interest), leading to contextual rulings suited to different times and regions</a:t>
            </a:r>
            <a:r>
              <a:rPr lang="en-US" dirty="0" smtClean="0"/>
              <a:t>.</a:t>
            </a:r>
          </a:p>
          <a:p>
            <a:r>
              <a:rPr lang="en-US" dirty="0"/>
              <a:t>2. </a:t>
            </a:r>
            <a:r>
              <a:rPr lang="en-US" b="1" dirty="0"/>
              <a:t>Adaptability to Context</a:t>
            </a:r>
            <a:endParaRPr lang="en-US" dirty="0"/>
          </a:p>
          <a:p>
            <a:r>
              <a:rPr lang="en-US" b="1" dirty="0"/>
              <a:t>Cultural and Regional Relevance</a:t>
            </a:r>
            <a:r>
              <a:rPr lang="en-US" dirty="0"/>
              <a:t>: Early schools like Maliki (Medina) and </a:t>
            </a:r>
            <a:r>
              <a:rPr lang="en-US" dirty="0" err="1"/>
              <a:t>Hanafi</a:t>
            </a:r>
            <a:r>
              <a:rPr lang="en-US" dirty="0"/>
              <a:t> (Iraq) incorporated local customs (</a:t>
            </a:r>
            <a:r>
              <a:rPr lang="en-US" dirty="0" err="1"/>
              <a:t>urf</a:t>
            </a:r>
            <a:r>
              <a:rPr lang="en-US" dirty="0"/>
              <a:t>), ensuring Islamic law remained practical and adaptable. This flexibility addresses evolving societal needs, including modern issues unaddressed in early Islam.</a:t>
            </a:r>
          </a:p>
          <a:p>
            <a:r>
              <a:rPr lang="en-US" dirty="0"/>
              <a:t>3. </a:t>
            </a:r>
            <a:r>
              <a:rPr lang="en-US" b="1" dirty="0"/>
              <a:t>Encouragement of </a:t>
            </a:r>
            <a:r>
              <a:rPr lang="en-US" b="1" dirty="0" err="1"/>
              <a:t>Ijtihad</a:t>
            </a:r>
            <a:endParaRPr lang="en-US" dirty="0"/>
          </a:p>
          <a:p>
            <a:r>
              <a:rPr lang="en-US" b="1" dirty="0"/>
              <a:t>Scholarly Effort</a:t>
            </a:r>
            <a:r>
              <a:rPr lang="en-US" dirty="0"/>
              <a:t>: Disagreements reflect the active engagement of scholars in </a:t>
            </a:r>
            <a:r>
              <a:rPr lang="en-US" dirty="0" err="1"/>
              <a:t>ijtihad</a:t>
            </a:r>
            <a:r>
              <a:rPr lang="en-US" dirty="0"/>
              <a:t> (independent reasoning), a process valued in Islam. This fosters continuous dialogue and prevents stagnation, allowing the tradition to respond to new challenges.</a:t>
            </a:r>
          </a:p>
          <a:p>
            <a:r>
              <a:rPr lang="en-US" dirty="0"/>
              <a:t>4. </a:t>
            </a:r>
            <a:r>
              <a:rPr lang="en-US" b="1" dirty="0"/>
              <a:t>Pluralism Within Unity</a:t>
            </a:r>
            <a:endParaRPr lang="en-US" dirty="0"/>
          </a:p>
          <a:p>
            <a:r>
              <a:rPr lang="en-US" b="1" dirty="0"/>
              <a:t>Respect for Valid Differences</a:t>
            </a:r>
            <a:r>
              <a:rPr lang="en-US" dirty="0"/>
              <a:t>: </a:t>
            </a:r>
            <a:r>
              <a:rPr lang="en-US" dirty="0" err="1"/>
              <a:t>Ikhtilaf</a:t>
            </a:r>
            <a:r>
              <a:rPr lang="en-US" dirty="0"/>
              <a:t> is recognized as legitimate when grounded in sound principles. This pluralism prevents rigid uniformity, acknowledging multiple valid approaches while maintaining core beliefs (</a:t>
            </a:r>
            <a:r>
              <a:rPr lang="en-US" dirty="0" err="1"/>
              <a:t>aqeedah</a:t>
            </a:r>
            <a:r>
              <a:rPr lang="en-US" dirty="0"/>
              <a:t>) and practices.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24" y="169432"/>
            <a:ext cx="6430453" cy="6269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095" y="685801"/>
            <a:ext cx="11187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5. </a:t>
            </a:r>
            <a:r>
              <a:rPr lang="en-US" b="1" dirty="0"/>
              <a:t>Consensus (</a:t>
            </a:r>
            <a:r>
              <a:rPr lang="en-US" b="1" dirty="0" err="1"/>
              <a:t>Ijma</a:t>
            </a:r>
            <a:r>
              <a:rPr lang="en-US" b="1" dirty="0"/>
              <a:t>) and Boundaries</a:t>
            </a:r>
            <a:endParaRPr lang="en-US" dirty="0"/>
          </a:p>
          <a:p>
            <a:r>
              <a:rPr lang="en-US" b="1" dirty="0"/>
              <a:t>Balancing Diversity and Unity</a:t>
            </a:r>
            <a:r>
              <a:rPr lang="en-US" dirty="0"/>
              <a:t>: While consensus is binding, disagreement is tolerated within scholarly boundaries. This balance ensures stability without suppressing diversity, as seen in the coexistence of four Sunni </a:t>
            </a:r>
            <a:r>
              <a:rPr lang="en-US" dirty="0" err="1"/>
              <a:t>madhhabs</a:t>
            </a:r>
            <a:r>
              <a:rPr lang="en-US" dirty="0"/>
              <a:t>.</a:t>
            </a:r>
          </a:p>
          <a:p>
            <a:r>
              <a:rPr lang="en-US" dirty="0"/>
              <a:t>6. </a:t>
            </a:r>
            <a:r>
              <a:rPr lang="en-US" b="1" dirty="0"/>
              <a:t>Preventing Sectarianism</a:t>
            </a:r>
            <a:endParaRPr lang="en-US" dirty="0"/>
          </a:p>
          <a:p>
            <a:r>
              <a:rPr lang="en-US" b="1" dirty="0"/>
              <a:t>Ethical Guidelines</a:t>
            </a:r>
            <a:r>
              <a:rPr lang="en-US" dirty="0"/>
              <a:t>: Respectful disagreement is emphasized to avoid division. Scholars historically upheld </a:t>
            </a:r>
            <a:r>
              <a:rPr lang="en-US" dirty="0" err="1"/>
              <a:t>adab</a:t>
            </a:r>
            <a:r>
              <a:rPr lang="en-US" dirty="0"/>
              <a:t> al-</a:t>
            </a:r>
            <a:r>
              <a:rPr lang="en-US" dirty="0" err="1"/>
              <a:t>ikhtilaf</a:t>
            </a:r>
            <a:r>
              <a:rPr lang="en-US" dirty="0"/>
              <a:t> (etiquette of disagreement), promoting mutual respect and minimizing conflict.</a:t>
            </a:r>
          </a:p>
          <a:p>
            <a:r>
              <a:rPr lang="en-US" dirty="0"/>
              <a:t>7. </a:t>
            </a:r>
            <a:r>
              <a:rPr lang="en-US" b="1" dirty="0"/>
              <a:t>Theological and Historical Development</a:t>
            </a:r>
            <a:endParaRPr lang="en-US" dirty="0"/>
          </a:p>
          <a:p>
            <a:r>
              <a:rPr lang="en-US" b="1" dirty="0"/>
              <a:t>Shaping Islamic Thought</a:t>
            </a:r>
            <a:r>
              <a:rPr lang="en-US" dirty="0"/>
              <a:t>: Theological debates (e.g., </a:t>
            </a:r>
            <a:r>
              <a:rPr lang="en-US" dirty="0" err="1"/>
              <a:t>Ash'ari</a:t>
            </a:r>
            <a:r>
              <a:rPr lang="en-US" dirty="0"/>
              <a:t> vs. </a:t>
            </a:r>
            <a:r>
              <a:rPr lang="en-US" dirty="0" err="1"/>
              <a:t>Mu'tazili</a:t>
            </a:r>
            <a:r>
              <a:rPr lang="en-US" dirty="0"/>
              <a:t> on free will) and legal disagreements have driven intellectual progress, contributing to Islam's rich theological and juristic heritage</a:t>
            </a:r>
            <a:r>
              <a:rPr lang="en-US" dirty="0" smtClean="0"/>
              <a:t>.</a:t>
            </a:r>
          </a:p>
          <a:p>
            <a:r>
              <a:rPr lang="en-US" dirty="0"/>
              <a:t>8. </a:t>
            </a:r>
            <a:r>
              <a:rPr lang="en-US" b="1" dirty="0"/>
              <a:t>Guidance for Laypersons</a:t>
            </a:r>
            <a:endParaRPr lang="en-US" dirty="0"/>
          </a:p>
          <a:p>
            <a:r>
              <a:rPr lang="en-US" b="1" dirty="0" err="1"/>
              <a:t>Taqlid</a:t>
            </a:r>
            <a:r>
              <a:rPr lang="en-US" b="1" dirty="0"/>
              <a:t> (Following a School)</a:t>
            </a:r>
            <a:r>
              <a:rPr lang="en-US" dirty="0"/>
              <a:t>: Lay Muslims follow a </a:t>
            </a:r>
            <a:r>
              <a:rPr lang="en-US" dirty="0" err="1"/>
              <a:t>madhhab</a:t>
            </a:r>
            <a:r>
              <a:rPr lang="en-US" dirty="0"/>
              <a:t>, reducing confusion while benefiting from scholarly diversity. This system ensures religious practice remains accessible and orderly.</a:t>
            </a:r>
          </a:p>
          <a:p>
            <a:r>
              <a:rPr lang="en-US" dirty="0"/>
              <a:t>Challenges and Considerations:</a:t>
            </a:r>
          </a:p>
          <a:p>
            <a:r>
              <a:rPr lang="en-US" b="1" dirty="0"/>
              <a:t>Potential for Division</a:t>
            </a:r>
            <a:r>
              <a:rPr lang="en-US" dirty="0"/>
              <a:t>: Unmanaged disagreements can fuel sectarianism, emphasizing the need for adherence to ethical discourse.</a:t>
            </a:r>
          </a:p>
          <a:p>
            <a:r>
              <a:rPr lang="en-US" b="1" dirty="0"/>
              <a:t>Balance with Consensus</a:t>
            </a:r>
            <a:r>
              <a:rPr lang="en-US" dirty="0"/>
              <a:t>: While diversity is valued, consensus on fundamentals (e.g., pillars of Islam) maintains communal cohesion.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6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24" y="169432"/>
            <a:ext cx="6430453" cy="6269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411" y="578223"/>
            <a:ext cx="104905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Disagreement </a:t>
            </a:r>
            <a:r>
              <a:rPr lang="en-US" b="1" dirty="0"/>
              <a:t>(</a:t>
            </a:r>
            <a:r>
              <a:rPr lang="en-US" b="1" dirty="0" err="1"/>
              <a:t>ikhtilaf</a:t>
            </a:r>
            <a:r>
              <a:rPr lang="en-US" b="1" dirty="0"/>
              <a:t>) in the Maliki school uniquely emphasizes "post-action </a:t>
            </a:r>
            <a:r>
              <a:rPr lang="en-US" b="1" dirty="0" smtClean="0"/>
              <a:t>flexibility“</a:t>
            </a:r>
            <a:r>
              <a:rPr lang="en-US" dirty="0" smtClean="0"/>
              <a:t>, a </a:t>
            </a:r>
            <a:r>
              <a:rPr lang="en-US" dirty="0"/>
              <a:t>distinctive feature of Maliki jurisprudence (</a:t>
            </a:r>
            <a:r>
              <a:rPr lang="en-US" i="1" dirty="0" err="1"/>
              <a:t>fiqh</a:t>
            </a:r>
            <a:r>
              <a:rPr lang="en-US" dirty="0"/>
              <a:t>). This principle prioritizes practical outcomes, societal welfare, and adaptability </a:t>
            </a:r>
            <a:r>
              <a:rPr lang="en-US" i="1" dirty="0"/>
              <a:t>after</a:t>
            </a:r>
            <a:r>
              <a:rPr lang="en-US" dirty="0"/>
              <a:t> an action has occurred, allowing rulings to be adjusted based on real-world consequences or contextual needs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1. Core Maliki Principles Enabling Post-Action Flexibility</a:t>
            </a:r>
            <a:endParaRPr lang="en-US" dirty="0"/>
          </a:p>
          <a:p>
            <a:r>
              <a:rPr lang="en-US" b="1" dirty="0"/>
              <a:t>a) </a:t>
            </a:r>
            <a:r>
              <a:rPr lang="ar-AE" b="1" dirty="0"/>
              <a:t>الاعمل بِعَوَاقِبِ </a:t>
            </a:r>
            <a:r>
              <a:rPr lang="ar-AE" b="1" dirty="0" smtClean="0"/>
              <a:t>الأُمُور</a:t>
            </a:r>
            <a:r>
              <a:rPr lang="en-US" b="1" dirty="0" smtClean="0"/>
              <a:t>(Considering Consequences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Maliki jurists emphasize evaluating the </a:t>
            </a:r>
            <a:r>
              <a:rPr lang="en-US" b="1" dirty="0"/>
              <a:t>results</a:t>
            </a:r>
            <a:r>
              <a:rPr lang="en-US" dirty="0"/>
              <a:t> of an action or ruling, even if it initially appears valid. If implementing a strict ruling leads to harm (</a:t>
            </a:r>
            <a:r>
              <a:rPr lang="en-US" i="1" dirty="0" err="1"/>
              <a:t>ḍarar</a:t>
            </a:r>
            <a:r>
              <a:rPr lang="en-US" dirty="0"/>
              <a:t>) or hardship (</a:t>
            </a:r>
            <a:r>
              <a:rPr lang="en-US" i="1" dirty="0" err="1"/>
              <a:t>mashaqqa</a:t>
            </a:r>
            <a:r>
              <a:rPr lang="en-US" dirty="0"/>
              <a:t>), they may revise it to align with broader Islamic objectives (</a:t>
            </a:r>
            <a:r>
              <a:rPr lang="en-US" i="1" dirty="0" err="1"/>
              <a:t>maqāṣid</a:t>
            </a:r>
            <a:r>
              <a:rPr lang="en-US" i="1" dirty="0"/>
              <a:t> al-</a:t>
            </a:r>
            <a:r>
              <a:rPr lang="en-US" i="1" dirty="0" err="1"/>
              <a:t>sharīʿah</a:t>
            </a:r>
            <a:r>
              <a:rPr lang="en-US" dirty="0"/>
              <a:t>), such as justice or public welfare (</a:t>
            </a:r>
            <a:r>
              <a:rPr lang="en-US" i="1" dirty="0" err="1"/>
              <a:t>maslaha</a:t>
            </a:r>
            <a:r>
              <a:rPr lang="en-US" dirty="0"/>
              <a:t>).</a:t>
            </a:r>
          </a:p>
          <a:p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If a contract is technically valid but leads to exploitation, a Maliki judge might annul it to prevent injustice, even if other schools uphold its formal legality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b) </a:t>
            </a:r>
            <a:r>
              <a:rPr lang="ar-AE" b="1" dirty="0"/>
              <a:t>العُرْف (</a:t>
            </a:r>
            <a:r>
              <a:rPr lang="en-US" b="1" dirty="0" smtClean="0"/>
              <a:t>Custom and</a:t>
            </a:r>
            <a:r>
              <a:rPr lang="ar-AE" b="1" dirty="0" smtClean="0"/>
              <a:t>عَمَل </a:t>
            </a:r>
            <a:r>
              <a:rPr lang="ar-AE" b="1" dirty="0"/>
              <a:t>أَهْل المَدِينَة </a:t>
            </a:r>
            <a:r>
              <a:rPr lang="en-US" b="1" dirty="0" smtClean="0"/>
              <a:t>Practice </a:t>
            </a:r>
            <a:r>
              <a:rPr lang="en-US" b="1" dirty="0"/>
              <a:t>of </a:t>
            </a:r>
            <a:r>
              <a:rPr lang="en-US" b="1" dirty="0" smtClean="0"/>
              <a:t>Medina:</a:t>
            </a:r>
            <a:endParaRPr lang="en-US" dirty="0"/>
          </a:p>
          <a:p>
            <a:r>
              <a:rPr lang="en-US" dirty="0"/>
              <a:t>The Maliki school heavily incorporates local customs (</a:t>
            </a:r>
            <a:r>
              <a:rPr lang="en-US" i="1" dirty="0" err="1"/>
              <a:t>urf</a:t>
            </a:r>
            <a:r>
              <a:rPr lang="en-US" dirty="0"/>
              <a:t>) and the lived practices of Medina’s early Muslim community. This allows rulings to adapt to societal norms and post-action realities.</a:t>
            </a:r>
          </a:p>
          <a:p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In financial transactions, </a:t>
            </a:r>
            <a:r>
              <a:rPr lang="en-US" dirty="0" err="1"/>
              <a:t>Malikis</a:t>
            </a:r>
            <a:r>
              <a:rPr lang="en-US" dirty="0"/>
              <a:t> might validate unconventional agreements if they align with local customs, even if they deviate from strict contractual formalities.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4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6" y="407941"/>
            <a:ext cx="6430453" cy="6269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4260" y="696130"/>
            <a:ext cx="8579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c) </a:t>
            </a:r>
            <a:r>
              <a:rPr lang="ar-AE" b="1" dirty="0"/>
              <a:t>سَدُّ </a:t>
            </a:r>
            <a:r>
              <a:rPr lang="ar-AE" b="1" dirty="0" smtClean="0"/>
              <a:t>الذَّرَائِع</a:t>
            </a:r>
            <a:r>
              <a:rPr lang="en-US" b="1" dirty="0" smtClean="0"/>
              <a:t>Blocking </a:t>
            </a:r>
            <a:r>
              <a:rPr lang="en-US" b="1" dirty="0"/>
              <a:t>the </a:t>
            </a:r>
            <a:r>
              <a:rPr lang="en-US" b="1" dirty="0" smtClean="0"/>
              <a:t>Means </a:t>
            </a:r>
            <a:endParaRPr lang="en-US" dirty="0"/>
          </a:p>
          <a:p>
            <a:r>
              <a:rPr lang="en-US" dirty="0"/>
              <a:t>While </a:t>
            </a:r>
            <a:r>
              <a:rPr lang="en-US" dirty="0" err="1"/>
              <a:t>Malikis</a:t>
            </a:r>
            <a:r>
              <a:rPr lang="en-US" dirty="0"/>
              <a:t> use this principle to prevent harmful actions, they also apply it retroactively. If an action (even a permissible one) leads to harm, they may restrict it </a:t>
            </a:r>
            <a:r>
              <a:rPr lang="en-US" i="1" dirty="0"/>
              <a:t>after the fact</a:t>
            </a:r>
            <a:r>
              <a:rPr lang="en-US" dirty="0"/>
              <a:t> to protect societal interests.</a:t>
            </a:r>
          </a:p>
          <a:p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If a permissible business deal inadvertently enables usury (</a:t>
            </a:r>
            <a:r>
              <a:rPr lang="en-US" i="1" dirty="0" err="1"/>
              <a:t>riba</a:t>
            </a:r>
            <a:r>
              <a:rPr lang="en-US" dirty="0"/>
              <a:t>), </a:t>
            </a:r>
            <a:r>
              <a:rPr lang="en-US" dirty="0" err="1"/>
              <a:t>Malikis</a:t>
            </a:r>
            <a:r>
              <a:rPr lang="en-US" dirty="0"/>
              <a:t> may nullify it post-transaction to "block the means" to harm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64164"/>
              </p:ext>
            </p:extLst>
          </p:nvPr>
        </p:nvGraphicFramePr>
        <p:xfrm>
          <a:off x="1018666" y="3184501"/>
          <a:ext cx="10515600" cy="3421380"/>
        </p:xfrm>
        <a:graphic>
          <a:graphicData uri="http://schemas.openxmlformats.org/drawingml/2006/table">
            <a:tbl>
              <a:tblPr/>
              <a:tblGrid>
                <a:gridCol w="5210995"/>
                <a:gridCol w="530460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School</a:t>
                      </a: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Approach to Flexibility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Maliki</a:t>
                      </a:r>
                      <a:endParaRPr lang="en-US" dirty="0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Adjust rulings </a:t>
                      </a:r>
                      <a:r>
                        <a:rPr lang="en-US" i="1">
                          <a:effectLst/>
                        </a:rPr>
                        <a:t>after</a:t>
                      </a:r>
                      <a:r>
                        <a:rPr lang="en-US">
                          <a:effectLst/>
                        </a:rPr>
                        <a:t> actions based on outcomes, custom, and public welfare (</a:t>
                      </a:r>
                      <a:r>
                        <a:rPr lang="en-US" i="1">
                          <a:effectLst/>
                        </a:rPr>
                        <a:t>maslaha</a:t>
                      </a:r>
                      <a:r>
                        <a:rPr lang="en-US">
                          <a:effectLst/>
                        </a:rPr>
                        <a:t>).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Hanafi</a:t>
                      </a:r>
                      <a:endParaRPr lang="en-US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Focus on pre-action legal validity (e.g., strict contractual terms; </a:t>
                      </a:r>
                      <a:r>
                        <a:rPr lang="en-US" i="1">
                          <a:effectLst/>
                        </a:rPr>
                        <a:t>istihsan</a:t>
                      </a:r>
                      <a:r>
                        <a:rPr lang="en-US">
                          <a:effectLst/>
                        </a:rPr>
                        <a:t> for equity).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</a:rPr>
                        <a:t>Shafi'i</a:t>
                      </a:r>
                      <a:endParaRPr lang="en-US" dirty="0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Prioritize textual evidence (</a:t>
                      </a:r>
                      <a:r>
                        <a:rPr lang="en-US" i="1" dirty="0">
                          <a:effectLst/>
                        </a:rPr>
                        <a:t>Quran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i="1" dirty="0">
                          <a:effectLst/>
                        </a:rPr>
                        <a:t>Hadith</a:t>
                      </a:r>
                      <a:r>
                        <a:rPr lang="en-US" dirty="0">
                          <a:effectLst/>
                        </a:rPr>
                        <a:t>) with limited retroactive flexibility.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</a:rPr>
                        <a:t>Hanbali</a:t>
                      </a:r>
                      <a:endParaRPr lang="en-US" dirty="0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Emphasize literal adherence to texts; flexibility only in cases of dire necessity (</a:t>
                      </a:r>
                      <a:r>
                        <a:rPr lang="en-US" i="1" dirty="0" err="1">
                          <a:effectLst/>
                        </a:rPr>
                        <a:t>ḍarūra</a:t>
                      </a:r>
                      <a:r>
                        <a:rPr lang="en-US" dirty="0">
                          <a:effectLst/>
                        </a:rPr>
                        <a:t>).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98494" y="3704566"/>
            <a:ext cx="71405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98494" y="4468151"/>
            <a:ext cx="71405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98494" y="4375909"/>
            <a:ext cx="43282" cy="103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85660" rIns="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398494" y="5123791"/>
            <a:ext cx="71405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98494" y="5139666"/>
            <a:ext cx="714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63254690" rIns="0" bIns="12244181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Conclusion</a:t>
            </a:r>
            <a:endParaRPr kumimoji="0" lang="en-US" sz="1300" b="0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 Maliki school’s focus on 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post-action flexibility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reflects its commitment to balancing textual fidelity with pragmatic, context-sensitive rulings. By prioritizing societal welfare (</a:t>
            </a: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maslaha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) and real-world consequences, Malikis ensure that Islamic law remains dynamic, compassionate, and responsive to human needs—a hallmark of their legal tradition. This approach underscores the broader Islamic principle that the </a:t>
            </a: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spirit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of the law often matters as much as its letter.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98494" y="3247366"/>
            <a:ext cx="7140575" cy="0"/>
          </a:xfrm>
          <a:prstGeom prst="rect">
            <a:avLst/>
          </a:prstGeom>
          <a:solidFill>
            <a:srgbClr val="F3F4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quote-cjk-patch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quote-cjk-patch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98493" y="5855797"/>
            <a:ext cx="714057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24" y="169432"/>
            <a:ext cx="6430453" cy="62696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75257"/>
              </p:ext>
            </p:extLst>
          </p:nvPr>
        </p:nvGraphicFramePr>
        <p:xfrm>
          <a:off x="309283" y="169432"/>
          <a:ext cx="10797990" cy="639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598"/>
                <a:gridCol w="2159598"/>
                <a:gridCol w="2159598"/>
                <a:gridCol w="2159598"/>
                <a:gridCol w="2159598"/>
              </a:tblGrid>
              <a:tr h="995591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Scholars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Argument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Supporters</a:t>
                      </a:r>
                      <a:endParaRPr lang="en-US" dirty="0"/>
                    </a:p>
                  </a:txBody>
                  <a:tcPr/>
                </a:tc>
              </a:tr>
              <a:tr h="2759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Supporters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Imam Malik, </a:t>
                      </a:r>
                      <a:r>
                        <a:rPr lang="en-US" dirty="0" err="1" smtClean="0">
                          <a:effectLst/>
                        </a:rPr>
                        <a:t>Ibn</a:t>
                      </a:r>
                      <a:r>
                        <a:rPr lang="en-US" dirty="0" smtClean="0">
                          <a:effectLst/>
                        </a:rPr>
                        <a:t> al-</a:t>
                      </a:r>
                      <a:r>
                        <a:rPr lang="en-US" dirty="0" err="1" smtClean="0">
                          <a:effectLst/>
                        </a:rPr>
                        <a:t>Qasim</a:t>
                      </a:r>
                      <a:r>
                        <a:rPr lang="en-US" dirty="0" smtClean="0">
                          <a:effectLst/>
                        </a:rPr>
                        <a:t> RA, Al-</a:t>
                      </a:r>
                      <a:r>
                        <a:rPr lang="en-US" dirty="0" err="1" smtClean="0">
                          <a:effectLst/>
                        </a:rPr>
                        <a:t>Shatibi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err="1" smtClean="0">
                          <a:effectLst/>
                        </a:rPr>
                        <a:t>Ibn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 err="1" smtClean="0">
                          <a:effectLst/>
                        </a:rPr>
                        <a:t>Arafa</a:t>
                      </a:r>
                      <a:r>
                        <a:rPr lang="en-US" dirty="0" smtClean="0">
                          <a:effectLst/>
                        </a:rPr>
                        <a:t>, 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Essential for flexible, just rulings that balance benefits and prevent harm.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Rooted in Maliki principles, applied post-action for practical outcomes.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Qur’an (Al-</a:t>
                      </a:r>
                      <a:r>
                        <a:rPr lang="en-US" dirty="0" err="1" smtClean="0">
                          <a:effectLst/>
                        </a:rPr>
                        <a:t>Ma’idah</a:t>
                      </a:r>
                      <a:r>
                        <a:rPr lang="en-US" dirty="0" smtClean="0">
                          <a:effectLst/>
                        </a:rPr>
                        <a:t>: 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Fatwas of Malik and </a:t>
                      </a:r>
                      <a:r>
                        <a:rPr lang="en-US" dirty="0" err="1" smtClean="0">
                          <a:effectLst/>
                        </a:rPr>
                        <a:t>Ibn</a:t>
                      </a:r>
                      <a:r>
                        <a:rPr lang="en-US" dirty="0" smtClean="0">
                          <a:effectLst/>
                        </a:rPr>
                        <a:t> al-</a:t>
                      </a:r>
                      <a:r>
                        <a:rPr lang="en-US" dirty="0" err="1" smtClean="0">
                          <a:effectLst/>
                        </a:rPr>
                        <a:t>Qasim</a:t>
                      </a:r>
                      <a:r>
                        <a:rPr lang="en-US" dirty="0" smtClean="0">
                          <a:effectLst/>
                        </a:rPr>
                        <a:t>, Al-</a:t>
                      </a:r>
                      <a:r>
                        <a:rPr lang="en-US" dirty="0" err="1" smtClean="0">
                          <a:effectLst/>
                        </a:rPr>
                        <a:t>Shatibi’s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 err="1" smtClean="0">
                          <a:effectLst/>
                        </a:rPr>
                        <a:t>Muwafaqat</a:t>
                      </a:r>
                      <a:r>
                        <a:rPr lang="en-US" dirty="0" smtClean="0">
                          <a:effectLst/>
                        </a:rPr>
                        <a:t> (1417 AH, p. 151/4).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029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Opponents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effectLst/>
                        </a:rPr>
                        <a:t>Ibn Abd al-Barr RA, Qadi Iyad RA,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Contradicts analogy; a </a:t>
                      </a:r>
                      <a:r>
                        <a:rPr lang="en-US" dirty="0" err="1" smtClean="0">
                          <a:effectLst/>
                        </a:rPr>
                        <a:t>mujtahid</a:t>
                      </a:r>
                      <a:r>
                        <a:rPr lang="en-US" dirty="0" smtClean="0">
                          <a:effectLst/>
                        </a:rPr>
                        <a:t> must follow their own evidence, not others’.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Lacks discipline, risks arbitrary rulings.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effectLst/>
                        </a:rPr>
                        <a:t>Ibn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 err="1" smtClean="0">
                          <a:effectLst/>
                        </a:rPr>
                        <a:t>Abd</a:t>
                      </a:r>
                      <a:r>
                        <a:rPr lang="en-US" dirty="0" smtClean="0">
                          <a:effectLst/>
                        </a:rPr>
                        <a:t> al-Barr RA: “Disagreement is not an argument” (1418 AH, p. 312/2).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effectLst/>
                        </a:rPr>
                        <a:t>Qadi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 err="1" smtClean="0">
                          <a:effectLst/>
                        </a:rPr>
                        <a:t>Iyad</a:t>
                      </a:r>
                      <a:r>
                        <a:rPr lang="en-US" dirty="0" smtClean="0">
                          <a:effectLst/>
                        </a:rPr>
                        <a:t> RA: Not supported by analogy (Al-</a:t>
                      </a:r>
                      <a:r>
                        <a:rPr lang="en-US" dirty="0" err="1" smtClean="0">
                          <a:effectLst/>
                        </a:rPr>
                        <a:t>Wansharisi</a:t>
                      </a:r>
                      <a:r>
                        <a:rPr lang="en-US" dirty="0" smtClean="0">
                          <a:effectLst/>
                        </a:rPr>
                        <a:t>, 1401 AH, p. 36/12)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52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24" y="169432"/>
            <a:ext cx="6430453" cy="6269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978" y="1385047"/>
            <a:ext cx="94936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Comparison with Avoiding Disagreement: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Taking into Account Disagreement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Maliki-specific: Reconsiders rulings post-action, using opponent’s evidence to address consequences.</a:t>
            </a:r>
          </a:p>
          <a:p>
            <a:pPr lvl="2"/>
            <a:r>
              <a:rPr lang="en-US" dirty="0" smtClean="0"/>
              <a:t>Mandatory in some cases, used in transactions (</a:t>
            </a:r>
            <a:r>
              <a:rPr lang="en-US" dirty="0" err="1" smtClean="0"/>
              <a:t>e.g</a:t>
            </a:r>
            <a:r>
              <a:rPr lang="en-US" dirty="0" smtClean="0"/>
              <a:t> sales).</a:t>
            </a:r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Avoiding Disagreement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General principle: Choose the safer opinion when evidence is equal, often in worship.</a:t>
            </a:r>
          </a:p>
          <a:p>
            <a:pPr lvl="2"/>
            <a:r>
              <a:rPr lang="en-US" dirty="0" smtClean="0"/>
              <a:t>Recommended, not mandatory, based on piety and precaution.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9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: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70" y="56590"/>
            <a:ext cx="4993568" cy="29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412" y="3122519"/>
            <a:ext cx="11442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 </a:t>
            </a:r>
            <a:r>
              <a:rPr lang="en-US" dirty="0"/>
              <a:t>you who have believed, do not violate the rites of Allah or [the sanctity of] the sacred month or [neglect the marking of] the sacrificial animals and garlanding [them] or [violate the safety of] those coming to the Sacred House seeking bounty from their Lord and [His] approval. But when you come out of ihram, then [you may] hunt. And do not let the hatred of a people for having obstructed you from al-Masjid al-Haram lead you to transgress. And cooperate in righteousness and piety, but do not cooperate in sin and aggression. And fear Allah ; indeed, Allah is severe in penalty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(Surah Maida 5:2)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Maliki school places immense weight on preventing harm (</a:t>
            </a:r>
            <a:r>
              <a:rPr lang="en-US" i="1" dirty="0" err="1"/>
              <a:t>darar</a:t>
            </a:r>
            <a:r>
              <a:rPr lang="en-US" dirty="0"/>
              <a:t>), injustice (</a:t>
            </a:r>
            <a:r>
              <a:rPr lang="en-US" i="1" dirty="0" err="1"/>
              <a:t>zulm</a:t>
            </a:r>
            <a:r>
              <a:rPr lang="en-US" dirty="0"/>
              <a:t>), and sin. If adhering strictly to an initial ruling (</a:t>
            </a:r>
            <a:r>
              <a:rPr lang="en-US" i="1" dirty="0" err="1"/>
              <a:t>hukm</a:t>
            </a:r>
            <a:r>
              <a:rPr lang="en-US" dirty="0"/>
              <a:t>) – even if technically valid based on one interpretation – leads to an outcome that constitutes </a:t>
            </a:r>
            <a:r>
              <a:rPr lang="en-US" i="1" dirty="0" err="1"/>
              <a:t>ithm</a:t>
            </a:r>
            <a:r>
              <a:rPr lang="en-US" dirty="0"/>
              <a:t> (sin, like upholding an injustice) or </a:t>
            </a:r>
            <a:r>
              <a:rPr lang="en-US" i="1" dirty="0"/>
              <a:t>'</a:t>
            </a:r>
            <a:r>
              <a:rPr lang="en-US" i="1" dirty="0" err="1"/>
              <a:t>udwan</a:t>
            </a:r>
            <a:r>
              <a:rPr lang="en-US" dirty="0"/>
              <a:t> (aggression/transgression, like causing undue hardship or violating a higher principle of justice), cooperation with </a:t>
            </a:r>
            <a:r>
              <a:rPr lang="en-US" i="1" dirty="0"/>
              <a:t>that outcome</a:t>
            </a:r>
            <a:r>
              <a:rPr lang="en-US" dirty="0"/>
              <a:t> becomes forbidden by this verse</a:t>
            </a:r>
            <a:r>
              <a:rPr lang="en-US" dirty="0" smtClean="0"/>
              <a:t>.</a:t>
            </a:r>
          </a:p>
          <a:p>
            <a:r>
              <a:rPr lang="en-US" b="1" dirty="0"/>
              <a:t>This warns against letting personal feelings (like animosity towards a litigant) or external pressures cloud judgment and lead to an unjust ruling or the rigid upholding of a ruling that causes aggression (</a:t>
            </a:r>
            <a:r>
              <a:rPr lang="en-US" b="1" i="1" dirty="0"/>
              <a:t>'</a:t>
            </a:r>
            <a:r>
              <a:rPr lang="en-US" b="1" i="1" dirty="0" err="1"/>
              <a:t>udwan</a:t>
            </a:r>
            <a:r>
              <a:rPr lang="en-US" b="1" dirty="0"/>
              <a:t>). Justice must be impartial.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8" y="56590"/>
            <a:ext cx="3052482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1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599</Words>
  <Application>Microsoft Office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quote-cjk-patch</vt:lpstr>
      <vt:lpstr>Office Theme</vt:lpstr>
      <vt:lpstr>The Principle of Taking into Account Disagreement in Maliki Jurisprudence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 of Taking into Account Disagreement in Maliki Jurisprudence</dc:title>
  <dc:creator>pc</dc:creator>
  <cp:lastModifiedBy>pc</cp:lastModifiedBy>
  <cp:revision>13</cp:revision>
  <dcterms:created xsi:type="dcterms:W3CDTF">2025-05-27T04:59:17Z</dcterms:created>
  <dcterms:modified xsi:type="dcterms:W3CDTF">2025-06-03T06:53:27Z</dcterms:modified>
</cp:coreProperties>
</file>